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9"/>
  </p:notesMasterIdLst>
  <p:sldIdLst>
    <p:sldId id="257" r:id="rId6"/>
    <p:sldId id="281" r:id="rId7"/>
    <p:sldId id="285" r:id="rId8"/>
    <p:sldId id="296" r:id="rId9"/>
    <p:sldId id="267" r:id="rId10"/>
    <p:sldId id="292" r:id="rId11"/>
    <p:sldId id="293" r:id="rId12"/>
    <p:sldId id="294" r:id="rId13"/>
    <p:sldId id="295" r:id="rId14"/>
    <p:sldId id="278" r:id="rId15"/>
    <p:sldId id="280" r:id="rId16"/>
    <p:sldId id="273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owles, Rachel" initials="KR" lastIdx="4" clrIdx="0">
    <p:extLst>
      <p:ext uri="{19B8F6BF-5375-455C-9EA6-DF929625EA0E}">
        <p15:presenceInfo xmlns:p15="http://schemas.microsoft.com/office/powerpoint/2012/main" userId="S::Rachel.Knowles@marinemanagement.org.uk::8e7adb45-66db-464a-be59-318dd5aae98b" providerId="AD"/>
      </p:ext>
    </p:extLst>
  </p:cmAuthor>
  <p:cmAuthor id="2" name="Greenwood, Nicholas" initials="GN" lastIdx="6" clrIdx="1">
    <p:extLst>
      <p:ext uri="{19B8F6BF-5375-455C-9EA6-DF929625EA0E}">
        <p15:presenceInfo xmlns:p15="http://schemas.microsoft.com/office/powerpoint/2012/main" userId="S::nicholas.greenwood@marinemanagement.org.uk::fd961888-7106-4dbc-9559-eecf9b2adc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CFEA5D-7AF8-EFA2-6C39-3020B5CFDE5B}" v="208" dt="2022-10-03T09:18:56.356"/>
    <p1510:client id="{F8021ADD-302A-4D6A-8C2D-EFF5ABC6C574}" v="9" dt="2022-10-03T09:45:56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0717" autoAdjust="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enwood, Nicholas" userId="S::nicholas.greenwood@marinemanagement.org.uk::fd961888-7106-4dbc-9559-eecf9b2adc99" providerId="AD" clId="Web-{B0CFEA5D-7AF8-EFA2-6C39-3020B5CFDE5B}"/>
    <pc:docChg chg="modSld">
      <pc:chgData name="Greenwood, Nicholas" userId="S::nicholas.greenwood@marinemanagement.org.uk::fd961888-7106-4dbc-9559-eecf9b2adc99" providerId="AD" clId="Web-{B0CFEA5D-7AF8-EFA2-6C39-3020B5CFDE5B}" dt="2022-10-03T09:18:56.356" v="112" actId="20577"/>
      <pc:docMkLst>
        <pc:docMk/>
      </pc:docMkLst>
      <pc:sldChg chg="addSp modSp">
        <pc:chgData name="Greenwood, Nicholas" userId="S::nicholas.greenwood@marinemanagement.org.uk::fd961888-7106-4dbc-9559-eecf9b2adc99" providerId="AD" clId="Web-{B0CFEA5D-7AF8-EFA2-6C39-3020B5CFDE5B}" dt="2022-10-03T09:16:07.071" v="94" actId="1076"/>
        <pc:sldMkLst>
          <pc:docMk/>
          <pc:sldMk cId="1433605891" sldId="281"/>
        </pc:sldMkLst>
        <pc:spChg chg="mod">
          <ac:chgData name="Greenwood, Nicholas" userId="S::nicholas.greenwood@marinemanagement.org.uk::fd961888-7106-4dbc-9559-eecf9b2adc99" providerId="AD" clId="Web-{B0CFEA5D-7AF8-EFA2-6C39-3020B5CFDE5B}" dt="2022-10-03T09:13:03.363" v="40" actId="1076"/>
          <ac:spMkLst>
            <pc:docMk/>
            <pc:sldMk cId="1433605891" sldId="281"/>
            <ac:spMk id="5" creationId="{F30C1E1E-29A5-4DB2-B373-D7C54E72065B}"/>
          </ac:spMkLst>
        </pc:spChg>
        <pc:spChg chg="mod">
          <ac:chgData name="Greenwood, Nicholas" userId="S::nicholas.greenwood@marinemanagement.org.uk::fd961888-7106-4dbc-9559-eecf9b2adc99" providerId="AD" clId="Web-{B0CFEA5D-7AF8-EFA2-6C39-3020B5CFDE5B}" dt="2022-10-03T09:16:04.274" v="93" actId="1076"/>
          <ac:spMkLst>
            <pc:docMk/>
            <pc:sldMk cId="1433605891" sldId="281"/>
            <ac:spMk id="6" creationId="{89E7EF3D-2E55-4B76-B44C-0F3FD9894334}"/>
          </ac:spMkLst>
        </pc:spChg>
        <pc:spChg chg="mod">
          <ac:chgData name="Greenwood, Nicholas" userId="S::nicholas.greenwood@marinemanagement.org.uk::fd961888-7106-4dbc-9559-eecf9b2adc99" providerId="AD" clId="Web-{B0CFEA5D-7AF8-EFA2-6C39-3020B5CFDE5B}" dt="2022-10-03T09:14:04.583" v="75" actId="1076"/>
          <ac:spMkLst>
            <pc:docMk/>
            <pc:sldMk cId="1433605891" sldId="281"/>
            <ac:spMk id="7" creationId="{B8C7CBCF-1333-418B-8CBD-9898063C4522}"/>
          </ac:spMkLst>
        </pc:spChg>
        <pc:spChg chg="mod">
          <ac:chgData name="Greenwood, Nicholas" userId="S::nicholas.greenwood@marinemanagement.org.uk::fd961888-7106-4dbc-9559-eecf9b2adc99" providerId="AD" clId="Web-{B0CFEA5D-7AF8-EFA2-6C39-3020B5CFDE5B}" dt="2022-10-03T09:15:12.554" v="90" actId="14100"/>
          <ac:spMkLst>
            <pc:docMk/>
            <pc:sldMk cId="1433605891" sldId="281"/>
            <ac:spMk id="10" creationId="{A8C433B3-B3A2-463D-AF15-967BB0280231}"/>
          </ac:spMkLst>
        </pc:spChg>
        <pc:spChg chg="mod">
          <ac:chgData name="Greenwood, Nicholas" userId="S::nicholas.greenwood@marinemanagement.org.uk::fd961888-7106-4dbc-9559-eecf9b2adc99" providerId="AD" clId="Web-{B0CFEA5D-7AF8-EFA2-6C39-3020B5CFDE5B}" dt="2022-10-03T09:15:09.194" v="89" actId="1076"/>
          <ac:spMkLst>
            <pc:docMk/>
            <pc:sldMk cId="1433605891" sldId="281"/>
            <ac:spMk id="11" creationId="{4936CB02-D9DF-4FD1-98AF-4B08059A215B}"/>
          </ac:spMkLst>
        </pc:spChg>
        <pc:spChg chg="mod">
          <ac:chgData name="Greenwood, Nicholas" userId="S::nicholas.greenwood@marinemanagement.org.uk::fd961888-7106-4dbc-9559-eecf9b2adc99" providerId="AD" clId="Web-{B0CFEA5D-7AF8-EFA2-6C39-3020B5CFDE5B}" dt="2022-10-03T09:14:51.834" v="88" actId="1076"/>
          <ac:spMkLst>
            <pc:docMk/>
            <pc:sldMk cId="1433605891" sldId="281"/>
            <ac:spMk id="14" creationId="{E697C938-AFEC-4B57-A97B-0EE24B3D7B55}"/>
          </ac:spMkLst>
        </pc:spChg>
        <pc:spChg chg="mod">
          <ac:chgData name="Greenwood, Nicholas" userId="S::nicholas.greenwood@marinemanagement.org.uk::fd961888-7106-4dbc-9559-eecf9b2adc99" providerId="AD" clId="Web-{B0CFEA5D-7AF8-EFA2-6C39-3020B5CFDE5B}" dt="2022-10-03T09:14:38.350" v="85" actId="20577"/>
          <ac:spMkLst>
            <pc:docMk/>
            <pc:sldMk cId="1433605891" sldId="281"/>
            <ac:spMk id="19" creationId="{8B60D99D-9581-4FCB-BA79-8E0040BB05D0}"/>
          </ac:spMkLst>
        </pc:spChg>
        <pc:spChg chg="mod">
          <ac:chgData name="Greenwood, Nicholas" userId="S::nicholas.greenwood@marinemanagement.org.uk::fd961888-7106-4dbc-9559-eecf9b2adc99" providerId="AD" clId="Web-{B0CFEA5D-7AF8-EFA2-6C39-3020B5CFDE5B}" dt="2022-10-03T09:16:07.071" v="94" actId="1076"/>
          <ac:spMkLst>
            <pc:docMk/>
            <pc:sldMk cId="1433605891" sldId="281"/>
            <ac:spMk id="23" creationId="{F0D6669B-7A27-459D-B45D-FE8C8E862B44}"/>
          </ac:spMkLst>
        </pc:spChg>
        <pc:spChg chg="mod">
          <ac:chgData name="Greenwood, Nicholas" userId="S::nicholas.greenwood@marinemanagement.org.uk::fd961888-7106-4dbc-9559-eecf9b2adc99" providerId="AD" clId="Web-{B0CFEA5D-7AF8-EFA2-6C39-3020B5CFDE5B}" dt="2022-10-03T09:13:54.130" v="74" actId="20577"/>
          <ac:spMkLst>
            <pc:docMk/>
            <pc:sldMk cId="1433605891" sldId="281"/>
            <ac:spMk id="24" creationId="{A5C1ECD7-10B8-429D-8F40-80E4033A5FB2}"/>
          </ac:spMkLst>
        </pc:spChg>
        <pc:picChg chg="add mod ord">
          <ac:chgData name="Greenwood, Nicholas" userId="S::nicholas.greenwood@marinemanagement.org.uk::fd961888-7106-4dbc-9559-eecf9b2adc99" providerId="AD" clId="Web-{B0CFEA5D-7AF8-EFA2-6C39-3020B5CFDE5B}" dt="2022-10-03T09:15:57.273" v="92" actId="1076"/>
          <ac:picMkLst>
            <pc:docMk/>
            <pc:sldMk cId="1433605891" sldId="281"/>
            <ac:picMk id="4" creationId="{F7BDE292-BDCF-708F-AF10-9B612BA0EF86}"/>
          </ac:picMkLst>
        </pc:picChg>
      </pc:sldChg>
      <pc:sldChg chg="modSp">
        <pc:chgData name="Greenwood, Nicholas" userId="S::nicholas.greenwood@marinemanagement.org.uk::fd961888-7106-4dbc-9559-eecf9b2adc99" providerId="AD" clId="Web-{B0CFEA5D-7AF8-EFA2-6C39-3020B5CFDE5B}" dt="2022-10-03T09:18:56.356" v="112" actId="20577"/>
        <pc:sldMkLst>
          <pc:docMk/>
          <pc:sldMk cId="4111048841" sldId="285"/>
        </pc:sldMkLst>
        <pc:spChg chg="mod">
          <ac:chgData name="Greenwood, Nicholas" userId="S::nicholas.greenwood@marinemanagement.org.uk::fd961888-7106-4dbc-9559-eecf9b2adc99" providerId="AD" clId="Web-{B0CFEA5D-7AF8-EFA2-6C39-3020B5CFDE5B}" dt="2022-10-03T09:18:56.356" v="112" actId="20577"/>
          <ac:spMkLst>
            <pc:docMk/>
            <pc:sldMk cId="4111048841" sldId="285"/>
            <ac:spMk id="5" creationId="{CC105CFF-0492-4309-83C1-68091EF2CC1C}"/>
          </ac:spMkLst>
        </pc:spChg>
      </pc:sldChg>
    </pc:docChg>
  </pc:docChgLst>
  <pc:docChgLst>
    <pc:chgData name="Wiseman, Charlie" userId="0f8ccf22-1c5f-4ac9-9d2c-fd815d4bef5f" providerId="ADAL" clId="{F8021ADD-302A-4D6A-8C2D-EFF5ABC6C574}"/>
    <pc:docChg chg="addSld delSld modSld">
      <pc:chgData name="Wiseman, Charlie" userId="0f8ccf22-1c5f-4ac9-9d2c-fd815d4bef5f" providerId="ADAL" clId="{F8021ADD-302A-4D6A-8C2D-EFF5ABC6C574}" dt="2022-10-03T10:57:15.585" v="23" actId="948"/>
      <pc:docMkLst>
        <pc:docMk/>
      </pc:docMkLst>
      <pc:sldChg chg="modSp mod">
        <pc:chgData name="Wiseman, Charlie" userId="0f8ccf22-1c5f-4ac9-9d2c-fd815d4bef5f" providerId="ADAL" clId="{F8021ADD-302A-4D6A-8C2D-EFF5ABC6C574}" dt="2022-10-03T10:57:15.585" v="23" actId="948"/>
        <pc:sldMkLst>
          <pc:docMk/>
          <pc:sldMk cId="3610795561" sldId="257"/>
        </pc:sldMkLst>
        <pc:spChg chg="mod">
          <ac:chgData name="Wiseman, Charlie" userId="0f8ccf22-1c5f-4ac9-9d2c-fd815d4bef5f" providerId="ADAL" clId="{F8021ADD-302A-4D6A-8C2D-EFF5ABC6C574}" dt="2022-10-03T10:57:15.585" v="23" actId="948"/>
          <ac:spMkLst>
            <pc:docMk/>
            <pc:sldMk cId="3610795561" sldId="257"/>
            <ac:spMk id="5" creationId="{3640757F-CE99-48D0-B2CC-301CB9F1E769}"/>
          </ac:spMkLst>
        </pc:spChg>
      </pc:sldChg>
      <pc:sldChg chg="add setBg modNotesTx">
        <pc:chgData name="Wiseman, Charlie" userId="0f8ccf22-1c5f-4ac9-9d2c-fd815d4bef5f" providerId="ADAL" clId="{F8021ADD-302A-4D6A-8C2D-EFF5ABC6C574}" dt="2022-10-03T09:45:56.652" v="4" actId="20577"/>
        <pc:sldMkLst>
          <pc:docMk/>
          <pc:sldMk cId="1433605891" sldId="281"/>
        </pc:sldMkLst>
      </pc:sldChg>
      <pc:sldChg chg="del">
        <pc:chgData name="Wiseman, Charlie" userId="0f8ccf22-1c5f-4ac9-9d2c-fd815d4bef5f" providerId="ADAL" clId="{F8021ADD-302A-4D6A-8C2D-EFF5ABC6C574}" dt="2022-10-03T09:12:28.115" v="1" actId="2696"/>
        <pc:sldMkLst>
          <pc:docMk/>
          <pc:sldMk cId="615901894" sldId="2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0E16A-3DC5-41B8-A2AC-EF8615962222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849A0-D82B-4298-9C5A-282CD04042F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20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5B3EB-C37B-4C48-A4E4-317C4F4233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452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849A0-D82B-4298-9C5A-282CD04042F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203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71A39-166B-486F-AF8C-546651590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E12AD-03FE-4E9F-90D0-88DA8F08D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1CC9F-F320-4241-B74F-224F09DE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1A52-7069-490D-974A-3CC3769230C1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798B5-13A6-4FFA-9FCA-2E3D3AB6A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7E29C-E30D-4C8D-9365-E22B590A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DA17-7C14-4735-93A0-D851B9B23AF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86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F1B6F-260D-411F-AA42-18CBA86AD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3DB81-7E88-477E-8861-4DF0E7164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96885-B0D3-4221-A265-E9775E9C9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1A52-7069-490D-974A-3CC3769230C1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12DE2-EBBE-4636-A29B-49203D62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1DFD5-BF7A-431F-B9C3-A27188655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DA17-7C14-4735-93A0-D851B9B23AF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74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85CB30-CACF-4445-B1EB-29E8A6FA9D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F2FD3-76AB-4D2E-A178-83D24DE12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B30AC-BD86-420D-8E18-7E189F04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1A52-7069-490D-974A-3CC3769230C1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3FB55-8CDD-4262-94FF-0FF04E052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EC2FB-9741-4D98-8B80-AD33A5166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DA17-7C14-4735-93A0-D851B9B23AF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456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6065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151BC-01E8-4A49-880C-05E0F41B1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15D9E-4007-4E13-A8C4-2FCB1020A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1CDA-D517-4D27-B5B9-AB08935DA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1A52-7069-490D-974A-3CC3769230C1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426AC-5A92-41A9-A132-5F265427E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D03A5-0D8B-419D-B734-0786EE574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DA17-7C14-4735-93A0-D851B9B23AF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38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F2D3-07DB-4DA5-B6E4-3C7D82C3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19928-233E-4064-85A1-6E6D262FE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DC923-FD49-4BEE-B2EC-092470AB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1A52-7069-490D-974A-3CC3769230C1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B8892-9D58-4492-B2AB-D7F1F5D0E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2BA78-3314-4E81-8F74-DF9EAB52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DA17-7C14-4735-93A0-D851B9B23AF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82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EAEB0-3815-4C93-856E-C89F67F5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65BD2-0CDC-4449-9ECB-18E0672D7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3CAF9-482E-4964-98D0-AAFCB31DF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77DFD-30E0-4AEE-8217-6EB87A340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1A52-7069-490D-974A-3CC3769230C1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781FF-3852-40DB-8F9A-B4F8A326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C4930-E0F7-42C1-9F4B-F9C27857B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DA17-7C14-4735-93A0-D851B9B23AF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90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2D934-2F05-4D78-90A4-AA164799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7DECE-5072-4BAA-A324-AEF086476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10CCA-BEE3-446A-94F3-09AC08CE4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88825-4E2C-48C7-81F0-C678D5C3C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66ED9-3BDF-4548-93D6-45EF86298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CF710-FABE-44B6-BA0A-2F9E8C0F0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1A52-7069-490D-974A-3CC3769230C1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F24B3F-F7D2-43BD-B3A5-EBD2F2F7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1A30C9-969A-413A-AECD-AF739400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DA17-7C14-4735-93A0-D851B9B23AF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85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35D3-7461-46B2-A246-16E7628FF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4929A-CFD6-407B-A931-23E8A773E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1A52-7069-490D-974A-3CC3769230C1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37545-665D-41FB-9A1E-F744EC14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3EE68-0575-43A0-8306-4C040726D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DA17-7C14-4735-93A0-D851B9B23AF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1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A02FD7-EEBD-4D2B-AFF7-2322FC753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1A52-7069-490D-974A-3CC3769230C1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299121-29D1-4D8E-BB49-3826D6D2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9995A-3517-4269-AB31-BDCD01AA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DA17-7C14-4735-93A0-D851B9B23AF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06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3595A-B583-4DF7-94AD-4AF4732E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65D8D-5FA4-48B5-8763-25FCB4A7C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803E2-EE47-4D52-8714-5BE317E6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BC2D4-8120-4643-B955-C5CE47738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1A52-7069-490D-974A-3CC3769230C1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F8F69-D197-4C5B-A655-D3F507CC8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8FA9A-DBE1-4A0E-8C45-BB381DEE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DA17-7C14-4735-93A0-D851B9B23AF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99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AB731-C001-449C-A483-8E01DF2D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073BB0-2BE9-4EA0-B5CD-6C6D17CCD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2F4BC-0BBF-4CE4-B7FF-AFECA507F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B5495-B5A5-4244-B8D8-ABA9717B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1A52-7069-490D-974A-3CC3769230C1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824CD-C554-4E94-B992-CE07637E0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E3EA3-148A-44B2-A683-00F088DD0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DA17-7C14-4735-93A0-D851B9B23AF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7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93DFD7-E9AC-4AD2-B23E-A00CF453F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30E6D-777A-4A92-B9DB-5A9CA72F7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E1C51-A3C2-4621-AD84-2FB5D94DA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31A52-7069-490D-974A-3CC3769230C1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57A43-E531-4886-AAD5-C417CDD19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A9A1D-5BC6-4830-9D0D-69801B147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CDA17-7C14-4735-93A0-D851B9B23AF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98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03800DE-F942-493B-8C8F-2C92A90AC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40757F-CE99-48D0-B2CC-301CB9F1E769}"/>
              </a:ext>
            </a:extLst>
          </p:cNvPr>
          <p:cNvSpPr txBox="1"/>
          <p:nvPr/>
        </p:nvSpPr>
        <p:spPr>
          <a:xfrm>
            <a:off x="315256" y="1957794"/>
            <a:ext cx="692444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MMO MPA Fisheries Management</a:t>
            </a:r>
          </a:p>
          <a:p>
            <a:r>
              <a:rPr lang="en-GB" sz="3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Non-UK Fisheries Stakeholders</a:t>
            </a:r>
          </a:p>
        </p:txBody>
      </p:sp>
    </p:spTree>
    <p:extLst>
      <p:ext uri="{BB962C8B-B14F-4D97-AF65-F5344CB8AC3E}">
        <p14:creationId xmlns:p14="http://schemas.microsoft.com/office/powerpoint/2010/main" val="3610795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715958-C3AA-419B-BD01-183D79887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3BD1160-0481-4E50-9DDF-E336AF68B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567" y="1155196"/>
            <a:ext cx="6733861" cy="54036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1800" dirty="0">
                <a:latin typeface="Arial"/>
                <a:ea typeface="Times New Roman" panose="02020603050405020304" pitchFamily="18" charset="0"/>
                <a:cs typeface="Arial"/>
              </a:rPr>
              <a:t>For Stage 2 MMO is assessing</a:t>
            </a:r>
            <a:r>
              <a:rPr lang="en-GB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and </a:t>
            </a:r>
            <a:r>
              <a:rPr lang="en-GB" sz="1800" dirty="0">
                <a:latin typeface="Arial"/>
                <a:ea typeface="Times New Roman" panose="02020603050405020304" pitchFamily="18" charset="0"/>
                <a:cs typeface="Arial"/>
              </a:rPr>
              <a:t>will manage</a:t>
            </a:r>
            <a:r>
              <a:rPr lang="en-GB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n-GB" sz="1800" dirty="0">
                <a:latin typeface="Arial"/>
                <a:ea typeface="Times New Roman" panose="02020603050405020304" pitchFamily="18" charset="0"/>
                <a:cs typeface="Arial"/>
              </a:rPr>
              <a:t>interactions between bottom towed fishing gears </a:t>
            </a:r>
            <a:r>
              <a:rPr lang="en-GB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and </a:t>
            </a:r>
            <a:r>
              <a:rPr lang="en-GB" sz="1800" dirty="0">
                <a:latin typeface="Arial"/>
                <a:ea typeface="Times New Roman" panose="02020603050405020304" pitchFamily="18" charset="0"/>
                <a:cs typeface="Arial"/>
              </a:rPr>
              <a:t>rocky/biogenic reef features in 13 MPAs.</a:t>
            </a:r>
            <a:endParaRPr lang="en-GB" sz="1800" dirty="0">
              <a:latin typeface="Calibri" panose="020F0502020204030204"/>
              <a:cs typeface="Calibri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1800" dirty="0">
                <a:latin typeface="Arial"/>
                <a:cs typeface="Arial"/>
              </a:rPr>
              <a:t>One assessment for all Stage 2 sites and features.</a:t>
            </a:r>
            <a:endParaRPr lang="en-GB" sz="1800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GB" sz="1800" dirty="0">
                <a:latin typeface="Arial"/>
                <a:ea typeface="Times New Roman" panose="02020603050405020304" pitchFamily="18" charset="0"/>
              </a:rPr>
              <a:t>Call for evidence on draft assessment closed 10 July 2022.</a:t>
            </a:r>
            <a:endParaRPr lang="en-GB" sz="18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Currently reviewing responses and preparing </a:t>
            </a:r>
            <a:r>
              <a:rPr lang="en-GB" sz="1800" dirty="0">
                <a:latin typeface="Arial"/>
                <a:ea typeface="Times New Roman" panose="02020603050405020304" pitchFamily="18" charset="0"/>
                <a:cs typeface="Arial"/>
              </a:rPr>
              <a:t>a formal response.</a:t>
            </a:r>
            <a:endParaRPr lang="en-GB" sz="1800" dirty="0">
              <a:effectLst/>
              <a:latin typeface="Arial"/>
              <a:ea typeface="Times New Roman" panose="02020603050405020304" pitchFamily="18" charset="0"/>
              <a:cs typeface="Arial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1800" dirty="0">
                <a:latin typeface="Arial"/>
                <a:cs typeface="Arial"/>
              </a:rPr>
              <a:t>Management measures will be subject to formal consultation.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latinLnBrk="0" hangingPunct="1">
              <a:lnSpc>
                <a:spcPct val="120000"/>
              </a:lnSpc>
              <a:spcAft>
                <a:spcPts val="600"/>
              </a:spcAft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fontAlgn="b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fontAlgn="b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spcBef>
                <a:spcPts val="0"/>
              </a:spcBef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spcBef>
                <a:spcPts val="0"/>
              </a:spcBef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F599D-B030-4631-AE1F-C4DB439CE479}"/>
              </a:ext>
            </a:extLst>
          </p:cNvPr>
          <p:cNvSpPr txBox="1"/>
          <p:nvPr/>
        </p:nvSpPr>
        <p:spPr>
          <a:xfrm>
            <a:off x="916003" y="218100"/>
            <a:ext cx="112759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Helvetica"/>
                <a:cs typeface="Helvetica"/>
              </a:rPr>
              <a:t>Work to date: Stage 2</a:t>
            </a:r>
            <a:endParaRPr lang="en-GB" sz="24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4C190DA7-C71D-16F2-64E9-765204BC32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55" b="8911"/>
          <a:stretch/>
        </p:blipFill>
        <p:spPr>
          <a:xfrm>
            <a:off x="6927445" y="819873"/>
            <a:ext cx="5183312" cy="59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3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0473CB-EB1F-4DDD-9433-833BD6CC2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29EA6071-3B8B-4443-A26E-DA28130D33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80"/>
          <a:stretch/>
        </p:blipFill>
        <p:spPr>
          <a:xfrm>
            <a:off x="7822648" y="761999"/>
            <a:ext cx="4369352" cy="6096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158024-D1D6-4D0A-8ECE-8595AC46577B}"/>
              </a:ext>
            </a:extLst>
          </p:cNvPr>
          <p:cNvSpPr txBox="1"/>
          <p:nvPr/>
        </p:nvSpPr>
        <p:spPr>
          <a:xfrm>
            <a:off x="916003" y="176158"/>
            <a:ext cx="112759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Helvetica"/>
                <a:cs typeface="Helvetica"/>
              </a:rPr>
              <a:t>Next Steps: Stage 3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7E573D20-17AA-AFF2-0A9A-949229E15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567" y="1155196"/>
            <a:ext cx="6733861" cy="54036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1800" dirty="0">
                <a:latin typeface="Arial"/>
                <a:ea typeface="Times New Roman" panose="02020603050405020304" pitchFamily="18" charset="0"/>
                <a:cs typeface="Arial"/>
              </a:rPr>
              <a:t>Stage 3 includes all fishing activities in all remaining MPAs.</a:t>
            </a:r>
            <a:endParaRPr lang="en-GB" sz="1800" dirty="0">
              <a:effectLst/>
              <a:latin typeface="Calibri" panose="020F0502020204030204"/>
              <a:ea typeface="Times New Roman" panose="02020603050405020304" pitchFamily="18" charset="0"/>
              <a:cs typeface="Calibri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1800" dirty="0">
                <a:latin typeface="Arial"/>
                <a:cs typeface="Arial"/>
              </a:rPr>
              <a:t>Stage 3 will cover all fishing in 33 MPAs plus all remaining interactions in Stage 2 sites.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1800" dirty="0">
                <a:latin typeface="Arial"/>
                <a:cs typeface="Arial"/>
              </a:rPr>
              <a:t>MMO have been collating and analysing all available evidence on the interactions between fishing and MPA features.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1800" dirty="0">
                <a:latin typeface="Arial"/>
                <a:cs typeface="Arial"/>
              </a:rPr>
              <a:t>Site-level assessments will be completed, with any required management in place by the end of 2024.</a:t>
            </a:r>
          </a:p>
          <a:p>
            <a:pPr marL="0" indent="0" algn="l" rtl="0" eaLnBrk="1" fontAlgn="b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fontAlgn="b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spcBef>
                <a:spcPts val="0"/>
              </a:spcBef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spcBef>
                <a:spcPts val="0"/>
              </a:spcBef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24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ED653-FB46-4ABC-9874-9F412267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623CE-0F72-4F24-9DF1-939D2B259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Monitoring and control    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9CE0CF-55E5-4EE1-A2F3-9E6AF234C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6CBD28-E5DD-4C37-8F26-58D8B29E25A8}"/>
              </a:ext>
            </a:extLst>
          </p:cNvPr>
          <p:cNvSpPr txBox="1"/>
          <p:nvPr/>
        </p:nvSpPr>
        <p:spPr>
          <a:xfrm>
            <a:off x="916003" y="176158"/>
            <a:ext cx="11275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Monitoring and control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B9343A2B-51E0-6771-EAE5-31B130E49B66}"/>
              </a:ext>
            </a:extLst>
          </p:cNvPr>
          <p:cNvSpPr txBox="1">
            <a:spLocks/>
          </p:cNvSpPr>
          <p:nvPr/>
        </p:nvSpPr>
        <p:spPr>
          <a:xfrm>
            <a:off x="175376" y="1690688"/>
            <a:ext cx="7812291" cy="38210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1800" dirty="0">
                <a:latin typeface="Arial"/>
                <a:ea typeface="Times New Roman" panose="02020603050405020304" pitchFamily="18" charset="0"/>
                <a:cs typeface="Arial"/>
              </a:rPr>
              <a:t>Compliance monitoring through:</a:t>
            </a:r>
            <a:endParaRPr lang="en-US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GB" sz="1400" dirty="0">
                <a:latin typeface="Arial"/>
                <a:ea typeface="Times New Roman" panose="02020603050405020304" pitchFamily="18" charset="0"/>
                <a:cs typeface="Arial"/>
              </a:rPr>
              <a:t>VMS, direct surface and aerial surveillance – MMO assets have visited sites multiple times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GB" sz="1400" dirty="0">
                <a:latin typeface="Arial"/>
                <a:ea typeface="Times New Roman" panose="02020603050405020304" pitchFamily="18" charset="0"/>
                <a:cs typeface="Arial"/>
              </a:rPr>
              <a:t>Coordination with EU MS fisheries monitoring centres (FMCs)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1800" dirty="0">
                <a:latin typeface="Arial"/>
                <a:ea typeface="Times New Roman" panose="02020603050405020304" pitchFamily="18" charset="0"/>
                <a:cs typeface="Arial"/>
              </a:rPr>
              <a:t>Very high levels of compliance to date </a:t>
            </a:r>
            <a:endParaRPr lang="en-GB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1800" dirty="0">
                <a:latin typeface="Arial"/>
                <a:ea typeface="Times New Roman" panose="02020603050405020304" pitchFamily="18" charset="0"/>
                <a:cs typeface="Arial"/>
              </a:rPr>
              <a:t>Series of compliance options from verbal advice, written warning to criminal prosecution </a:t>
            </a:r>
            <a:endParaRPr lang="en-GB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fontAlgn="b">
              <a:spcBef>
                <a:spcPts val="0"/>
              </a:spcBef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spcBef>
                <a:spcPts val="0"/>
              </a:spcBef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841D6EA9-EBF0-D251-F5B1-568978B470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16" r="-344" b="-515"/>
          <a:stretch/>
        </p:blipFill>
        <p:spPr>
          <a:xfrm>
            <a:off x="8054622" y="2016007"/>
            <a:ext cx="4050850" cy="251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21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CBB72B-F4B4-114B-AC58-479D4C8CC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A69C3B-6176-AF4C-84E8-E9E03867024B}"/>
              </a:ext>
            </a:extLst>
          </p:cNvPr>
          <p:cNvSpPr txBox="1"/>
          <p:nvPr/>
        </p:nvSpPr>
        <p:spPr>
          <a:xfrm>
            <a:off x="394446" y="2459504"/>
            <a:ext cx="7297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spc="-150" dirty="0">
                <a:solidFill>
                  <a:schemeClr val="bg1"/>
                </a:solidFill>
                <a:latin typeface="Helvetica" pitchFamily="2" charset="0"/>
              </a:rPr>
              <a:t>Any questions?</a:t>
            </a:r>
            <a:endParaRPr lang="en-US" spc="-150" dirty="0"/>
          </a:p>
        </p:txBody>
      </p:sp>
    </p:spTree>
    <p:extLst>
      <p:ext uri="{BB962C8B-B14F-4D97-AF65-F5344CB8AC3E}">
        <p14:creationId xmlns:p14="http://schemas.microsoft.com/office/powerpoint/2010/main" val="44543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BDE292-BDCF-708F-AF10-9B612BA0E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576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0C1E1E-29A5-4DB2-B373-D7C54E72065B}"/>
              </a:ext>
            </a:extLst>
          </p:cNvPr>
          <p:cNvSpPr txBox="1"/>
          <p:nvPr/>
        </p:nvSpPr>
        <p:spPr>
          <a:xfrm>
            <a:off x="1038941" y="229431"/>
            <a:ext cx="989765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Helvetica"/>
                <a:cs typeface="Helvetica"/>
              </a:rPr>
              <a:t>UK MPA Roles and responsibilities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64423F-5E08-4AA2-A74F-3D93C48C1BA6}"/>
              </a:ext>
            </a:extLst>
          </p:cNvPr>
          <p:cNvGrpSpPr/>
          <p:nvPr/>
        </p:nvGrpSpPr>
        <p:grpSpPr>
          <a:xfrm>
            <a:off x="202276" y="1020278"/>
            <a:ext cx="11787447" cy="5052999"/>
            <a:chOff x="202276" y="1020278"/>
            <a:chExt cx="11787447" cy="505299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60D99D-9581-4FCB-BA79-8E0040BB05D0}"/>
                </a:ext>
              </a:extLst>
            </p:cNvPr>
            <p:cNvSpPr txBox="1"/>
            <p:nvPr/>
          </p:nvSpPr>
          <p:spPr>
            <a:xfrm>
              <a:off x="7468267" y="4288173"/>
              <a:ext cx="4521456" cy="141577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sz="2200">
                  <a:latin typeface="Helvetica"/>
                  <a:cs typeface="Helvetica"/>
                </a:rPr>
                <a:t>MPA designation - advisory role </a:t>
              </a:r>
              <a:endParaRPr lang="en-US" sz="220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sz="2200">
                  <a:latin typeface="Helvetica"/>
                  <a:cs typeface="Helvetica"/>
                </a:rPr>
                <a:t>Provide conservation advice</a:t>
              </a: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sz="2200">
                  <a:latin typeface="Helvetica"/>
                  <a:cs typeface="Helvetica"/>
                </a:rPr>
                <a:t>Monitor MPA feature condition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E7EF3D-2E55-4B76-B44C-0F3FD9894334}"/>
                </a:ext>
              </a:extLst>
            </p:cNvPr>
            <p:cNvSpPr txBox="1"/>
            <p:nvPr/>
          </p:nvSpPr>
          <p:spPr>
            <a:xfrm>
              <a:off x="4468562" y="3033036"/>
              <a:ext cx="1706897" cy="480131"/>
            </a:xfrm>
            <a:prstGeom prst="rect">
              <a:avLst/>
            </a:prstGeom>
            <a:solidFill>
              <a:srgbClr val="007CBA"/>
            </a:solidFill>
          </p:spPr>
          <p:txBody>
            <a:bodyPr wrap="square" rtlCol="0">
              <a:sp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MMO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C7CBCF-1333-418B-8CBD-9898063C4522}"/>
                </a:ext>
              </a:extLst>
            </p:cNvPr>
            <p:cNvSpPr txBox="1"/>
            <p:nvPr/>
          </p:nvSpPr>
          <p:spPr>
            <a:xfrm>
              <a:off x="1041204" y="1885217"/>
              <a:ext cx="2035170" cy="480131"/>
            </a:xfrm>
            <a:prstGeom prst="rect">
              <a:avLst/>
            </a:prstGeom>
            <a:solidFill>
              <a:srgbClr val="007CBA"/>
            </a:solidFill>
          </p:spPr>
          <p:txBody>
            <a:bodyPr wrap="square" rtlCol="0">
              <a:sp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Defra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46240D8-D092-4E0D-8103-289368DACB62}"/>
                </a:ext>
              </a:extLst>
            </p:cNvPr>
            <p:cNvSpPr txBox="1"/>
            <p:nvPr/>
          </p:nvSpPr>
          <p:spPr>
            <a:xfrm>
              <a:off x="4491653" y="1869823"/>
              <a:ext cx="1706897" cy="480131"/>
            </a:xfrm>
            <a:prstGeom prst="rect">
              <a:avLst/>
            </a:prstGeom>
            <a:solidFill>
              <a:srgbClr val="007CBA"/>
            </a:solidFill>
          </p:spPr>
          <p:txBody>
            <a:bodyPr wrap="square" rtlCol="0">
              <a:sp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IFCAs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A02B982-8F1C-41E9-BF29-BE1FF9F75654}"/>
                </a:ext>
              </a:extLst>
            </p:cNvPr>
            <p:cNvSpPr txBox="1"/>
            <p:nvPr/>
          </p:nvSpPr>
          <p:spPr>
            <a:xfrm>
              <a:off x="202276" y="1189045"/>
              <a:ext cx="4456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>
                  <a:latin typeface="Helvetica" panose="020B0604020202020204" pitchFamily="34" charset="0"/>
                  <a:cs typeface="Helvetica" panose="020B0604020202020204" pitchFamily="34" charset="0"/>
                </a:rPr>
                <a:t>Government department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C433B3-B3A2-463D-AF15-967BB0280231}"/>
                </a:ext>
              </a:extLst>
            </p:cNvPr>
            <p:cNvSpPr txBox="1"/>
            <p:nvPr/>
          </p:nvSpPr>
          <p:spPr>
            <a:xfrm>
              <a:off x="4864573" y="1192771"/>
              <a:ext cx="20023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>
                  <a:latin typeface="Helvetica" panose="020B0604020202020204" pitchFamily="34" charset="0"/>
                  <a:cs typeface="Helvetica" panose="020B0604020202020204" pitchFamily="34" charset="0"/>
                </a:rPr>
                <a:t>Regulators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36CB02-D9DF-4FD1-98AF-4B08059A215B}"/>
                </a:ext>
              </a:extLst>
            </p:cNvPr>
            <p:cNvSpPr txBox="1"/>
            <p:nvPr/>
          </p:nvSpPr>
          <p:spPr>
            <a:xfrm>
              <a:off x="8905533" y="1166818"/>
              <a:ext cx="25257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>
                  <a:latin typeface="Helvetica" panose="020B0604020202020204" pitchFamily="34" charset="0"/>
                  <a:cs typeface="Helvetica" panose="020B0604020202020204" pitchFamily="34" charset="0"/>
                </a:rPr>
                <a:t>Advisors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97C938-AFEC-4B57-A97B-0EE24B3D7B55}"/>
                </a:ext>
              </a:extLst>
            </p:cNvPr>
            <p:cNvSpPr txBox="1"/>
            <p:nvPr/>
          </p:nvSpPr>
          <p:spPr>
            <a:xfrm>
              <a:off x="8621139" y="3094611"/>
              <a:ext cx="1778741" cy="480131"/>
            </a:xfrm>
            <a:prstGeom prst="rect">
              <a:avLst/>
            </a:prstGeom>
            <a:solidFill>
              <a:srgbClr val="007CBA"/>
            </a:solidFill>
          </p:spPr>
          <p:txBody>
            <a:bodyPr wrap="square" rtlCol="0">
              <a:sp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JNCC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A86639-C52B-4174-835F-1E0373F311F0}"/>
                </a:ext>
              </a:extLst>
            </p:cNvPr>
            <p:cNvSpPr txBox="1"/>
            <p:nvPr/>
          </p:nvSpPr>
          <p:spPr>
            <a:xfrm>
              <a:off x="8053903" y="1864969"/>
              <a:ext cx="2823189" cy="480131"/>
            </a:xfrm>
            <a:prstGeom prst="rect">
              <a:avLst/>
            </a:prstGeom>
            <a:solidFill>
              <a:srgbClr val="007CBA"/>
            </a:solidFill>
          </p:spPr>
          <p:txBody>
            <a:bodyPr wrap="square" rtlCol="0">
              <a:sp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Natural England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3CB583-5A38-4266-BB6A-CC1B4AE18ACF}"/>
                </a:ext>
              </a:extLst>
            </p:cNvPr>
            <p:cNvSpPr txBox="1"/>
            <p:nvPr/>
          </p:nvSpPr>
          <p:spPr>
            <a:xfrm>
              <a:off x="10817424" y="1904979"/>
              <a:ext cx="117229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0" i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&lt;</a:t>
              </a:r>
              <a:r>
                <a:rPr lang="en-US" sz="2000">
                  <a:latin typeface="Helvetica" panose="020B0604020202020204" pitchFamily="34" charset="0"/>
                  <a:cs typeface="Helvetica" panose="020B0604020202020204" pitchFamily="34" charset="0"/>
                </a:rPr>
                <a:t> 12 nm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D919E4-94F4-4CFD-9F5C-C0FDDCADA21F}"/>
                </a:ext>
              </a:extLst>
            </p:cNvPr>
            <p:cNvSpPr txBox="1"/>
            <p:nvPr/>
          </p:nvSpPr>
          <p:spPr>
            <a:xfrm>
              <a:off x="10877092" y="3188501"/>
              <a:ext cx="111263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>
                  <a:latin typeface="Helvetica" panose="020B0604020202020204" pitchFamily="34" charset="0"/>
                  <a:cs typeface="Helvetica" panose="020B0604020202020204" pitchFamily="34" charset="0"/>
                </a:rPr>
                <a:t>&gt; 12 nm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C1ECD7-10B8-429D-8F40-80E4033A5FB2}"/>
                </a:ext>
              </a:extLst>
            </p:cNvPr>
            <p:cNvSpPr txBox="1"/>
            <p:nvPr/>
          </p:nvSpPr>
          <p:spPr>
            <a:xfrm>
              <a:off x="202277" y="2971007"/>
              <a:ext cx="3867201" cy="178510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>
                  <a:latin typeface="Helvetica"/>
                  <a:cs typeface="Helvetica"/>
                </a:rPr>
                <a:t>Marine and fisheries policy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200">
                <a:latin typeface="Helvetica"/>
                <a:cs typeface="Helvetica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>
                  <a:latin typeface="Helvetica"/>
                  <a:cs typeface="Helvetica"/>
                </a:rPr>
                <a:t>Designates MPAs</a:t>
              </a:r>
              <a:endParaRPr lang="en-US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20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>
                  <a:latin typeface="Helvetica"/>
                  <a:cs typeface="Helvetica"/>
                </a:rPr>
                <a:t>Confirming MMO byelaws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8662AE-4111-4D9F-86BE-73F6BD6693CA}"/>
                </a:ext>
              </a:extLst>
            </p:cNvPr>
            <p:cNvSpPr txBox="1"/>
            <p:nvPr/>
          </p:nvSpPr>
          <p:spPr>
            <a:xfrm>
              <a:off x="6177660" y="1908044"/>
              <a:ext cx="129060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0" i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&lt;</a:t>
              </a:r>
              <a:r>
                <a:rPr lang="en-US" sz="2000">
                  <a:latin typeface="Helvetica" panose="020B0604020202020204" pitchFamily="34" charset="0"/>
                  <a:cs typeface="Helvetica" panose="020B0604020202020204" pitchFamily="34" charset="0"/>
                </a:rPr>
                <a:t> 6 nm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D6669B-7A27-459D-B45D-FE8C8E862B44}"/>
                </a:ext>
              </a:extLst>
            </p:cNvPr>
            <p:cNvSpPr txBox="1"/>
            <p:nvPr/>
          </p:nvSpPr>
          <p:spPr>
            <a:xfrm>
              <a:off x="6221615" y="3103834"/>
              <a:ext cx="129060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>
                  <a:latin typeface="Helvetica" panose="020B0604020202020204" pitchFamily="34" charset="0"/>
                  <a:cs typeface="Helvetica" panose="020B0604020202020204" pitchFamily="34" charset="0"/>
                </a:rPr>
                <a:t>&gt; 6 nm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2EFB310-14CC-4026-8C81-35D91E0F3D79}"/>
                </a:ext>
              </a:extLst>
            </p:cNvPr>
            <p:cNvCxnSpPr/>
            <p:nvPr/>
          </p:nvCxnSpPr>
          <p:spPr>
            <a:xfrm>
              <a:off x="4119613" y="1020278"/>
              <a:ext cx="0" cy="5052999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D7510D-4D5D-4E60-AAFA-EF757E9F2CE0}"/>
                </a:ext>
              </a:extLst>
            </p:cNvPr>
            <p:cNvCxnSpPr/>
            <p:nvPr/>
          </p:nvCxnSpPr>
          <p:spPr>
            <a:xfrm>
              <a:off x="7467605" y="1020278"/>
              <a:ext cx="0" cy="5052999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360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F07605-5E48-B746-A520-07342DC09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FEC415-8F51-4C71-8ADB-66F898304D78}"/>
              </a:ext>
            </a:extLst>
          </p:cNvPr>
          <p:cNvSpPr txBox="1"/>
          <p:nvPr/>
        </p:nvSpPr>
        <p:spPr>
          <a:xfrm>
            <a:off x="916003" y="218100"/>
            <a:ext cx="112759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Helvetica"/>
                <a:cs typeface="Helvetica"/>
              </a:rPr>
              <a:t>Background – Offshore MPA fisheries management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105CFF-0492-4309-83C1-68091EF2CC1C}"/>
              </a:ext>
            </a:extLst>
          </p:cNvPr>
          <p:cNvSpPr txBox="1"/>
          <p:nvPr/>
        </p:nvSpPr>
        <p:spPr>
          <a:xfrm>
            <a:off x="828918" y="1227001"/>
            <a:ext cx="1018040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000" dirty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latin typeface="Helvetica"/>
                <a:cs typeface="Helvetica"/>
              </a:rPr>
              <a:t>The UK Fisheries Act 2020 introduced new powers for MMO to make byelaws to manage fishing for the purpose of conserving marine species and habitats.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latin typeface="Helvetica"/>
                <a:cs typeface="Helvetica"/>
              </a:rPr>
              <a:t>MMO is now using our new powers to contribute to the government's ambition for marine nature recovery and a sustainable fishing industry.</a:t>
            </a:r>
            <a:endParaRPr lang="en-GB" dirty="0"/>
          </a:p>
          <a:p>
            <a:pPr marL="342900" indent="-342900">
              <a:buFont typeface="Arial" panose="05000000000000000000" pitchFamily="2" charset="2"/>
              <a:buChar char="•"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latin typeface="Helvetica"/>
                <a:cs typeface="Helvetica"/>
              </a:rPr>
              <a:t>MMO has worked closely with Defra, JNCC and Natural England to agree and enact a staged programme of work, to assess and manage all fishing in offshore MPAs by the end of 2024.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48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F07605-5E48-B746-A520-07342DC09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FEC415-8F51-4C71-8ADB-66F898304D78}"/>
              </a:ext>
            </a:extLst>
          </p:cNvPr>
          <p:cNvSpPr txBox="1"/>
          <p:nvPr/>
        </p:nvSpPr>
        <p:spPr>
          <a:xfrm>
            <a:off x="916003" y="218100"/>
            <a:ext cx="112759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Helvetica"/>
                <a:cs typeface="Helvetica"/>
              </a:rPr>
              <a:t>Background - MPAs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105CFF-0492-4309-83C1-68091EF2CC1C}"/>
              </a:ext>
            </a:extLst>
          </p:cNvPr>
          <p:cNvSpPr txBox="1"/>
          <p:nvPr/>
        </p:nvSpPr>
        <p:spPr>
          <a:xfrm>
            <a:off x="828918" y="1227001"/>
            <a:ext cx="1018040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000" dirty="0">
              <a:latin typeface="Helvetica"/>
              <a:cs typeface="Helvetic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329A6F-0E59-48B1-BB60-876A08718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75" y="1096084"/>
            <a:ext cx="4744480" cy="49745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2E2EA4-B358-48A8-8210-8331D31C5D51}"/>
              </a:ext>
            </a:extLst>
          </p:cNvPr>
          <p:cNvSpPr txBox="1"/>
          <p:nvPr/>
        </p:nvSpPr>
        <p:spPr>
          <a:xfrm>
            <a:off x="5501674" y="1096084"/>
            <a:ext cx="618110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178 MPAs in English waters (157 inshore/40 offshore)</a:t>
            </a:r>
          </a:p>
          <a:p>
            <a:pPr marL="285750" indent="-285750">
              <a:spcBef>
                <a:spcPct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Cover 38% of UK/40% English waters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Feature based approach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Mix of SACs, SPAs and MCZs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Legal duty on MMO to ensure the activities we regulate are compatible with the conservation objectives set for each site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Conservation objectives = recover to/maintain at favourable condition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Site-level assessments to understand which fishing activities are compatible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primarily through MMO byelaws</a:t>
            </a:r>
          </a:p>
        </p:txBody>
      </p:sp>
    </p:spTree>
    <p:extLst>
      <p:ext uri="{BB962C8B-B14F-4D97-AF65-F5344CB8AC3E}">
        <p14:creationId xmlns:p14="http://schemas.microsoft.com/office/powerpoint/2010/main" val="355869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715958-C3AA-419B-BD01-183D79887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242E7-5313-4F1D-8892-AE681B938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48" y="499577"/>
            <a:ext cx="6472718" cy="1325563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B842E-B5DF-4A8E-9149-B7FC48DCF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548" y="1417272"/>
            <a:ext cx="5252938" cy="463644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GB" sz="1800" dirty="0">
                <a:latin typeface="Arial"/>
                <a:cs typeface="Arial"/>
              </a:rPr>
              <a:t>MMO undertook evidence-based assessments of fishing activities in four initial MPAs: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GB" sz="1800" b="1" dirty="0">
                <a:latin typeface="Arial"/>
                <a:cs typeface="Arial"/>
              </a:rPr>
              <a:t>Dogger Bank SAC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Inner Dowsing, Race Bank and North Ridge SAC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South Dorset MCZ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The Canyons MCZ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GB" sz="1800" dirty="0">
                <a:latin typeface="Arial"/>
                <a:cs typeface="Arial"/>
              </a:rPr>
              <a:t>Based on the conclusions of these assessments, MMO developed and consulted on four draft byelaws.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None/>
            </a:pPr>
            <a:endParaRPr lang="en-GB" sz="1800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GB" sz="1800" dirty="0">
                <a:latin typeface="Arial"/>
                <a:cs typeface="Arial"/>
              </a:rPr>
              <a:t>These new byelaws came into force on 13 June 2022.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BEE4A4-10CD-495F-B75B-C1896D826588}"/>
              </a:ext>
            </a:extLst>
          </p:cNvPr>
          <p:cNvSpPr txBox="1"/>
          <p:nvPr/>
        </p:nvSpPr>
        <p:spPr>
          <a:xfrm>
            <a:off x="916003" y="218100"/>
            <a:ext cx="112759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Helvetica"/>
                <a:cs typeface="Helvetica"/>
              </a:rPr>
              <a:t>Work to date: Stage 1</a:t>
            </a:r>
            <a:endParaRPr lang="en-GB" sz="24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7" descr="Map&#10;&#10;Description automatically generated">
            <a:extLst>
              <a:ext uri="{FF2B5EF4-FFF2-40B4-BE49-F238E27FC236}">
                <a16:creationId xmlns:a16="http://schemas.microsoft.com/office/drawing/2014/main" id="{7042D853-32A2-F1E7-36C5-074B57362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826" y="1072536"/>
            <a:ext cx="5937441" cy="546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F07605-5E48-B746-A520-07342DC09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754617-22D9-45C5-8A7C-DB9592914F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" y="1044370"/>
            <a:ext cx="7350387" cy="50143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1287C5-38D8-457B-9C37-65A2985A671E}"/>
              </a:ext>
            </a:extLst>
          </p:cNvPr>
          <p:cNvSpPr txBox="1"/>
          <p:nvPr/>
        </p:nvSpPr>
        <p:spPr>
          <a:xfrm>
            <a:off x="7889402" y="2674385"/>
            <a:ext cx="396154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Helvetica"/>
                <a:cs typeface="Helvetica"/>
              </a:rPr>
              <a:t>Management: prohibition on all bottom towed fishing, including demersal and semi-pelagic trawls, demersal seines and dredges throughout the SAC to protect </a:t>
            </a:r>
            <a:r>
              <a:rPr lang="en-GB" b="1" dirty="0">
                <a:latin typeface="Helvetica"/>
                <a:cs typeface="Helvetica"/>
              </a:rPr>
              <a:t>sandbank. </a:t>
            </a:r>
            <a:endParaRPr lang="en-GB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>
                <a:latin typeface="Helvetica"/>
                <a:ea typeface="+mn-lt"/>
                <a:cs typeface="+mn-lt"/>
              </a:rPr>
              <a:t>Management area - </a:t>
            </a:r>
            <a:r>
              <a:rPr lang="en-GB" b="1" dirty="0">
                <a:latin typeface="Helvetica"/>
                <a:ea typeface="+mn-lt"/>
                <a:cs typeface="+mn-lt"/>
              </a:rPr>
              <a:t>12,388 km</a:t>
            </a:r>
            <a:r>
              <a:rPr lang="en-GB" b="1" baseline="30000" dirty="0">
                <a:latin typeface="Helvetica"/>
                <a:ea typeface="+mn-lt"/>
                <a:cs typeface="+mn-lt"/>
              </a:rPr>
              <a:t>2</a:t>
            </a:r>
            <a:r>
              <a:rPr lang="en-GB" b="1" dirty="0">
                <a:latin typeface="Helvetica"/>
                <a:ea typeface="+mn-lt"/>
                <a:cs typeface="+mn-lt"/>
              </a:rPr>
              <a:t> </a:t>
            </a:r>
            <a:endParaRPr lang="en-GB" b="1">
              <a:latin typeface="Helvetica"/>
              <a:cs typeface="Helvetic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BA2DAC-4A1D-4B1F-A34B-12867CD3339B}"/>
              </a:ext>
            </a:extLst>
          </p:cNvPr>
          <p:cNvSpPr txBox="1"/>
          <p:nvPr/>
        </p:nvSpPr>
        <p:spPr>
          <a:xfrm>
            <a:off x="916003" y="218100"/>
            <a:ext cx="112759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Helvetica"/>
                <a:cs typeface="Helvetica"/>
              </a:rPr>
              <a:t>Work to date: Stage 1</a:t>
            </a:r>
            <a:endParaRPr lang="en-GB" sz="24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5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F07605-5E48-B746-A520-07342DC09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C:\Users\X950508\Desktop\MPA\GIS\Team GIS\IDRBNR SAC\2021 RTA Maps\IDRBNR Byelaw Map.jpg">
            <a:extLst>
              <a:ext uri="{FF2B5EF4-FFF2-40B4-BE49-F238E27FC236}">
                <a16:creationId xmlns:a16="http://schemas.microsoft.com/office/drawing/2014/main" id="{C182DB12-B498-431E-BC6A-D693646E406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7" y="795931"/>
            <a:ext cx="7483875" cy="52483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62826B-FD02-422D-82C2-08BB6D41F425}"/>
              </a:ext>
            </a:extLst>
          </p:cNvPr>
          <p:cNvSpPr/>
          <p:nvPr/>
        </p:nvSpPr>
        <p:spPr>
          <a:xfrm>
            <a:off x="7799032" y="2690336"/>
            <a:ext cx="4202097" cy="20313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Management: prohibition of bottom towed fishing over the </a:t>
            </a: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sandbank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biogenic reef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features of the site, and prohibition of static gear fishing over the </a:t>
            </a: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biogenic reef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features. 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>
                <a:latin typeface="Helvetica"/>
                <a:cs typeface="Calibri"/>
              </a:rPr>
              <a:t>Total management area – </a:t>
            </a:r>
            <a:r>
              <a:rPr lang="en-GB" b="1" dirty="0">
                <a:latin typeface="Helvetica"/>
                <a:ea typeface="+mn-lt"/>
                <a:cs typeface="+mn-lt"/>
              </a:rPr>
              <a:t>351 </a:t>
            </a:r>
            <a:r>
              <a:rPr lang="en-GB" b="1" dirty="0">
                <a:latin typeface="Helvetica"/>
                <a:cs typeface="Calibri"/>
              </a:rPr>
              <a:t>km</a:t>
            </a:r>
            <a:r>
              <a:rPr lang="en-GB" b="1" baseline="30000" dirty="0">
                <a:latin typeface="Helvetica"/>
                <a:cs typeface="Calibri"/>
              </a:rPr>
              <a:t>2</a:t>
            </a:r>
            <a:r>
              <a:rPr lang="en-GB" dirty="0">
                <a:latin typeface="Helvetica"/>
                <a:cs typeface="Calibri"/>
              </a:rPr>
              <a:t> </a:t>
            </a:r>
            <a:endParaRPr lang="en-GB" dirty="0">
              <a:latin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439787-AD97-4220-B66F-87837AC2FD62}"/>
              </a:ext>
            </a:extLst>
          </p:cNvPr>
          <p:cNvSpPr txBox="1"/>
          <p:nvPr/>
        </p:nvSpPr>
        <p:spPr>
          <a:xfrm>
            <a:off x="916003" y="218100"/>
            <a:ext cx="112759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Helvetica"/>
                <a:cs typeface="Helvetica"/>
              </a:rPr>
              <a:t>Work to date: Stage 1</a:t>
            </a:r>
            <a:endParaRPr lang="en-GB" sz="24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8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F07605-5E48-B746-A520-07342DC09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C1F644-71B2-4015-A002-728C1691AD3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1" y="864445"/>
            <a:ext cx="7628145" cy="53101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5EDCE0-3C5E-4BCF-9AB6-DE8381AE6AD5}"/>
              </a:ext>
            </a:extLst>
          </p:cNvPr>
          <p:cNvSpPr/>
          <p:nvPr/>
        </p:nvSpPr>
        <p:spPr>
          <a:xfrm>
            <a:off x="7747102" y="2051443"/>
            <a:ext cx="4166731" cy="25853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Management: prohibition on all bottom towed fishing, including demersal and semi-pelagic trawls, demersal seines and dredges throughout the MCZ to protect </a:t>
            </a: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subtidal coarse sediment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subtidal chalk and reef.</a:t>
            </a:r>
          </a:p>
          <a:p>
            <a:endParaRPr lang="en-GB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>
              <a:ea typeface="+mn-lt"/>
              <a:cs typeface="+mn-lt"/>
            </a:endParaRPr>
          </a:p>
          <a:p>
            <a:r>
              <a:rPr lang="en-GB" dirty="0">
                <a:latin typeface="Helvetica"/>
                <a:cs typeface="Calibri"/>
              </a:rPr>
              <a:t>Total management area – </a:t>
            </a:r>
            <a:r>
              <a:rPr lang="en-GB" b="1" dirty="0">
                <a:latin typeface="Helvetica"/>
                <a:cs typeface="Calibri"/>
              </a:rPr>
              <a:t>204 km</a:t>
            </a:r>
            <a:r>
              <a:rPr lang="en-GB" b="1" baseline="30000" dirty="0">
                <a:latin typeface="Helvetica"/>
                <a:cs typeface="Calibri"/>
              </a:rPr>
              <a:t>2</a:t>
            </a:r>
            <a:endParaRPr lang="en-GB" b="1" baseline="30000">
              <a:latin typeface="Helvetica"/>
              <a:cs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DA3EB3-7B37-40CE-94DE-632D0FE0E9D0}"/>
              </a:ext>
            </a:extLst>
          </p:cNvPr>
          <p:cNvSpPr txBox="1"/>
          <p:nvPr/>
        </p:nvSpPr>
        <p:spPr>
          <a:xfrm>
            <a:off x="916003" y="218100"/>
            <a:ext cx="112759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Helvetica"/>
                <a:cs typeface="Helvetica"/>
              </a:rPr>
              <a:t>Work to date: Stage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78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F07605-5E48-B746-A520-07342DC09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A793EC-0A3B-4A4B-847D-8A769CACC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56" y="831052"/>
            <a:ext cx="7556814" cy="53482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BA635C-0398-428F-B489-1DA2784E6C22}"/>
              </a:ext>
            </a:extLst>
          </p:cNvPr>
          <p:cNvSpPr/>
          <p:nvPr/>
        </p:nvSpPr>
        <p:spPr>
          <a:xfrm>
            <a:off x="7861932" y="1996892"/>
            <a:ext cx="4087398" cy="28623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Management: prohibition on all bottom towed fishing gear and anchored nets and lines within a zoned area to protect the </a:t>
            </a: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coral garden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cold-water coral reef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deep-sea bed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, and </a:t>
            </a: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sea-pen and burrowing megafauna communities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features.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>
              <a:ea typeface="+mn-lt"/>
              <a:cs typeface="+mn-lt"/>
            </a:endParaRPr>
          </a:p>
          <a:p>
            <a:r>
              <a:rPr lang="en-GB" dirty="0">
                <a:latin typeface="Helvetica"/>
                <a:cs typeface="Calibri"/>
              </a:rPr>
              <a:t>Total management area – </a:t>
            </a:r>
            <a:r>
              <a:rPr lang="en-GB" b="1" dirty="0">
                <a:latin typeface="Helvetica"/>
                <a:ea typeface="+mn-lt"/>
                <a:cs typeface="+mn-lt"/>
              </a:rPr>
              <a:t>574</a:t>
            </a:r>
            <a:r>
              <a:rPr lang="en-GB" b="1" dirty="0">
                <a:latin typeface="Helvetica"/>
                <a:cs typeface="Calibri"/>
              </a:rPr>
              <a:t> km</a:t>
            </a:r>
            <a:r>
              <a:rPr lang="en-GB" b="1" baseline="30000" dirty="0">
                <a:latin typeface="Helvetica"/>
                <a:cs typeface="Calibri"/>
              </a:rPr>
              <a:t>2</a:t>
            </a:r>
            <a:endParaRPr lang="en-GB" b="1" baseline="30000" dirty="0">
              <a:latin typeface="Helvetic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1CCE5-68FE-453E-8C74-88954BA85542}"/>
              </a:ext>
            </a:extLst>
          </p:cNvPr>
          <p:cNvSpPr txBox="1"/>
          <p:nvPr/>
        </p:nvSpPr>
        <p:spPr>
          <a:xfrm>
            <a:off x="916003" y="218100"/>
            <a:ext cx="112759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Helvetica"/>
                <a:cs typeface="Helvetica"/>
              </a:rPr>
              <a:t>Work to date: Stage 1</a:t>
            </a:r>
            <a:endParaRPr lang="en-GB" sz="24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67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f401361b24e474cb011be6eb76c0e76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Crown</TermName>
          <TermId xmlns="http://schemas.microsoft.com/office/infopath/2007/PartnerControls">69589897-2828-4761-976e-717fd8e631c9</TermId>
        </TermInfo>
      </Terms>
    </cf401361b24e474cb011be6eb76c0e76>
    <lcf76f155ced4ddcb4097134ff3c332f xmlns="d6c84e91-a0bc-4cce-86fe-7ce2b3c74de1">
      <Terms xmlns="http://schemas.microsoft.com/office/infopath/2007/PartnerControls"/>
    </lcf76f155ced4ddcb4097134ff3c332f>
    <k85d23755b3a46b5a51451cf336b2e9b xmlns="662745e8-e224-48e8-a2e3-254862b8c2f5">
      <Terms xmlns="http://schemas.microsoft.com/office/infopath/2007/PartnerControls"/>
    </k85d23755b3a46b5a51451cf336b2e9b>
    <Topic xmlns="662745e8-e224-48e8-a2e3-254862b8c2f5">Comms</Topic>
    <HOMigrated xmlns="662745e8-e224-48e8-a2e3-254862b8c2f5">false</HOMigrated>
    <ddeb1fd0a9ad4436a96525d34737dc44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External</TermName>
          <TermId xmlns="http://schemas.microsoft.com/office/infopath/2007/PartnerControls">1104eb68-55d8-494f-b6ba-c5473579de73</TermId>
        </TermInfo>
      </Terms>
    </ddeb1fd0a9ad4436a96525d34737dc44>
    <lae2bfa7b6474897ab4a53f76ea236c7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14c80daa-741b-422c-9722-f71693c9ede4</TermId>
        </TermInfo>
      </Terms>
    </lae2bfa7b6474897ab4a53f76ea236c7>
    <TaxCatchAll xmlns="662745e8-e224-48e8-a2e3-254862b8c2f5">
      <Value>6</Value>
      <Value>10</Value>
      <Value>9</Value>
      <Value>8</Value>
      <Value>7</Value>
    </TaxCatchAll>
    <fe59e9859d6a491389c5b03567f5dda5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MMO</TermName>
          <TermId xmlns="http://schemas.microsoft.com/office/infopath/2007/PartnerControls">3dd1941a-77ab-4417-a830-fb2a710a0fe0</TermId>
        </TermInfo>
      </Terms>
    </fe59e9859d6a491389c5b03567f5dda5>
    <Team xmlns="662745e8-e224-48e8-a2e3-254862b8c2f5">Marine Conservation Team</Team>
    <n7493b4506bf40e28c373b1e51a33445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Team</TermName>
          <TermId xmlns="http://schemas.microsoft.com/office/infopath/2007/PartnerControls">ff0485df-0575-416f-802f-e999165821b7</TermId>
        </TermInfo>
      </Terms>
    </n7493b4506bf40e28c373b1e51a33445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efra document" ma:contentTypeID="0x010100A5BF1C78D9F64B679A5EBDE1C6598EBC0100805A93FB8862F140B33542D8538F4668" ma:contentTypeVersion="19" ma:contentTypeDescription="Create a new document." ma:contentTypeScope="" ma:versionID="3df72fdee29af2aa565f688fc68495c6">
  <xsd:schema xmlns:xsd="http://www.w3.org/2001/XMLSchema" xmlns:xs="http://www.w3.org/2001/XMLSchema" xmlns:p="http://schemas.microsoft.com/office/2006/metadata/properties" xmlns:ns2="662745e8-e224-48e8-a2e3-254862b8c2f5" xmlns:ns3="d6c84e91-a0bc-4cce-86fe-7ce2b3c74de1" xmlns:ns4="b317536c-f83b-4428-b3fd-498db2be7c1c" targetNamespace="http://schemas.microsoft.com/office/2006/metadata/properties" ma:root="true" ma:fieldsID="db2fa251a4d4ab21179d44f34e00cd85" ns2:_="" ns3:_="" ns4:_="">
    <xsd:import namespace="662745e8-e224-48e8-a2e3-254862b8c2f5"/>
    <xsd:import namespace="d6c84e91-a0bc-4cce-86fe-7ce2b3c74de1"/>
    <xsd:import namespace="b317536c-f83b-4428-b3fd-498db2be7c1c"/>
    <xsd:element name="properties">
      <xsd:complexType>
        <xsd:sequence>
          <xsd:element name="documentManagement">
            <xsd:complexType>
              <xsd:all>
                <xsd:element ref="ns2:lae2bfa7b6474897ab4a53f76ea236c7" minOccurs="0"/>
                <xsd:element ref="ns2:TaxCatchAll" minOccurs="0"/>
                <xsd:element ref="ns2:TaxCatchAllLabel" minOccurs="0"/>
                <xsd:element ref="ns2:cf401361b24e474cb011be6eb76c0e76" minOccurs="0"/>
                <xsd:element ref="ns2:n7493b4506bf40e28c373b1e51a33445" minOccurs="0"/>
                <xsd:element ref="ns2:HOMigrated" minOccurs="0"/>
                <xsd:element ref="ns2:k85d23755b3a46b5a51451cf336b2e9b" minOccurs="0"/>
                <xsd:element ref="ns2:Team" minOccurs="0"/>
                <xsd:element ref="ns2:Topic" minOccurs="0"/>
                <xsd:element ref="ns2:ddeb1fd0a9ad4436a96525d34737dc44" minOccurs="0"/>
                <xsd:element ref="ns2:fe59e9859d6a491389c5b03567f5dda5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745e8-e224-48e8-a2e3-254862b8c2f5" elementFormDefault="qualified">
    <xsd:import namespace="http://schemas.microsoft.com/office/2006/documentManagement/types"/>
    <xsd:import namespace="http://schemas.microsoft.com/office/infopath/2007/PartnerControls"/>
    <xsd:element name="lae2bfa7b6474897ab4a53f76ea236c7" ma:index="8" ma:taxonomy="true" ma:internalName="lae2bfa7b6474897ab4a53f76ea236c7" ma:taxonomyFieldName="HOGovernmentSecurityClassification" ma:displayName="Government Security Classification" ma:readOnly="false" ma:default="6;#Official|14c80daa-741b-422c-9722-f71693c9ede4" ma:fieldId="{5ae2bfa7-b647-4897-ab4a-53f76ea236c7}" ma:sspId="d1117845-93f6-4da3-abaa-fcb4fa669c78" ma:termSetId="56209604-fc17-4ace-9b7b-f45f0f17d50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aa6bb03e-12b2-4cc2-b988-59eefdc0569b}" ma:internalName="TaxCatchAll" ma:showField="CatchAllData" ma:web="b317536c-f83b-4428-b3fd-498db2be7c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aa6bb03e-12b2-4cc2-b988-59eefdc0569b}" ma:internalName="TaxCatchAllLabel" ma:readOnly="true" ma:showField="CatchAllDataLabel" ma:web="b317536c-f83b-4428-b3fd-498db2be7c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f401361b24e474cb011be6eb76c0e76" ma:index="12" ma:taxonomy="true" ma:internalName="cf401361b24e474cb011be6eb76c0e76" ma:taxonomyFieldName="HOCopyrightLevel" ma:displayName="Copyright level" ma:readOnly="false" ma:default="7;#Crown|69589897-2828-4761-976e-717fd8e631c9" ma:fieldId="{cf401361-b24e-474c-b011-be6eb76c0e76}" ma:sspId="d1117845-93f6-4da3-abaa-fcb4fa669c78" ma:termSetId="bdd694c6-7266-48f2-93d6-d15992cd20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7493b4506bf40e28c373b1e51a33445" ma:index="14" nillable="true" ma:taxonomy="true" ma:internalName="n7493b4506bf40e28c373b1e51a33445" ma:taxonomyFieldName="HOSiteType" ma:displayName="Site type" ma:default="10;#Team|ff0485df-0575-416f-802f-e999165821b7" ma:fieldId="{77493b45-06bf-40e2-8c37-3b1e51a33445}" ma:sspId="d1117845-93f6-4da3-abaa-fcb4fa669c78" ma:termSetId="4518b03a-1a05-49af-8bf2-e5548589f2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OMigrated" ma:index="16" nillable="true" ma:displayName="Migrated" ma:default="0" ma:internalName="HOMigrated">
      <xsd:simpleType>
        <xsd:restriction base="dms:Boolean"/>
      </xsd:simpleType>
    </xsd:element>
    <xsd:element name="k85d23755b3a46b5a51451cf336b2e9b" ma:index="17" nillable="true" ma:taxonomy="true" ma:internalName="k85d23755b3a46b5a51451cf336b2e9b" ma:taxonomyFieldName="InformationType" ma:displayName="Information Type" ma:fieldId="{485d2375-5b3a-46b5-a514-51cf336b2e9b}" ma:sspId="d1117845-93f6-4da3-abaa-fcb4fa669c78" ma:termSetId="75cb3767-2327-4339-b999-281b3f58ac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eam" ma:index="19" nillable="true" ma:displayName="Team" ma:default="Marine Conservation Team" ma:internalName="Team">
      <xsd:simpleType>
        <xsd:restriction base="dms:Text"/>
      </xsd:simpleType>
    </xsd:element>
    <xsd:element name="Topic" ma:index="20" nillable="true" ma:displayName="Topic" ma:default="Comms" ma:internalName="Topic">
      <xsd:simpleType>
        <xsd:restriction base="dms:Text"/>
      </xsd:simpleType>
    </xsd:element>
    <xsd:element name="ddeb1fd0a9ad4436a96525d34737dc44" ma:index="21" nillable="true" ma:taxonomy="true" ma:internalName="ddeb1fd0a9ad4436a96525d34737dc44" ma:taxonomyFieldName="Distribution" ma:displayName="Distribution" ma:default="9;#External|1104eb68-55d8-494f-b6ba-c5473579de73" ma:fieldId="{ddeb1fd0-a9ad-4436-a965-25d34737dc44}" ma:sspId="d1117845-93f6-4da3-abaa-fcb4fa669c78" ma:termSetId="9c8b5dbf-8bad-46e4-8055-6e01c16178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e59e9859d6a491389c5b03567f5dda5" ma:index="23" nillable="true" ma:taxonomy="true" ma:internalName="fe59e9859d6a491389c5b03567f5dda5" ma:taxonomyFieldName="OrganisationalUnit" ma:displayName="Organisational Unit" ma:default="8;#MMO|3dd1941a-77ab-4417-a830-fb2a710a0fe0" ma:fieldId="{fe59e985-9d6a-4913-89c5-b03567f5dda5}" ma:sspId="d1117845-93f6-4da3-abaa-fcb4fa669c78" ma:termSetId="55eb802e-fbca-455b-a7d2-d5919d4ea3d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84e91-a0bc-4cce-86fe-7ce2b3c74d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9" nillable="true" ma:displayName="Tags" ma:internalName="MediaServiceAutoTags" ma:readOnly="true">
      <xsd:simpleType>
        <xsd:restriction base="dms:Text"/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d1117845-93f6-4da3-abaa-fcb4fa669c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7536c-f83b-4428-b3fd-498db2be7c1c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d1117845-93f6-4da3-abaa-fcb4fa669c78" ContentTypeId="0x010100A5BF1C78D9F64B679A5EBDE1C6598EBC01" PreviousValue="false" LastSyncTimeStamp="2018-07-26T16:29:50.71Z"/>
</file>

<file path=customXml/itemProps1.xml><?xml version="1.0" encoding="utf-8"?>
<ds:datastoreItem xmlns:ds="http://schemas.openxmlformats.org/officeDocument/2006/customXml" ds:itemID="{8A620C3C-B9A1-47BC-9999-335C5F203B43}">
  <ds:schemaRefs>
    <ds:schemaRef ds:uri="http://purl.org/dc/dcmitype/"/>
    <ds:schemaRef ds:uri="http://purl.org/dc/elements/1.1/"/>
    <ds:schemaRef ds:uri="http://schemas.microsoft.com/office/2006/metadata/properties"/>
    <ds:schemaRef ds:uri="d6c84e91-a0bc-4cce-86fe-7ce2b3c74de1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b317536c-f83b-4428-b3fd-498db2be7c1c"/>
    <ds:schemaRef ds:uri="662745e8-e224-48e8-a2e3-254862b8c2f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847ED6-1337-4525-95DD-F9DBB324838C}">
  <ds:schemaRefs>
    <ds:schemaRef ds:uri="662745e8-e224-48e8-a2e3-254862b8c2f5"/>
    <ds:schemaRef ds:uri="b317536c-f83b-4428-b3fd-498db2be7c1c"/>
    <ds:schemaRef ds:uri="d6c84e91-a0bc-4cce-86fe-7ce2b3c74d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61FEF43-1249-47E0-814A-6D12F03E957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E157B23-927D-4FC0-8E92-BC95BBD6DEDF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3379</TotalTime>
  <Words>682</Words>
  <Application>Microsoft Office PowerPoint</Application>
  <PresentationFormat>Breedbeeld</PresentationFormat>
  <Paragraphs>102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1" baseType="lpstr">
      <vt:lpstr>맑은 고딕</vt:lpstr>
      <vt:lpstr>Arial</vt:lpstr>
      <vt:lpstr>Calibri</vt:lpstr>
      <vt:lpstr>Calibri Light</vt:lpstr>
      <vt:lpstr>Helvetica</vt:lpstr>
      <vt:lpstr>Times New Roman</vt:lpstr>
      <vt:lpstr>Wingdings</vt:lpstr>
      <vt:lpstr>Office Theme</vt:lpstr>
      <vt:lpstr>PowerPoint-presentatie</vt:lpstr>
      <vt:lpstr>PowerPoint-presentatie</vt:lpstr>
      <vt:lpstr>PowerPoint-presentatie</vt:lpstr>
      <vt:lpstr>PowerPoint-presentatie</vt:lpstr>
      <vt:lpstr>Stage 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Knowles, Rachel</dc:creator>
  <cp:lastModifiedBy>Emma de Boer | Nederlandse Vissersbond</cp:lastModifiedBy>
  <cp:revision>369</cp:revision>
  <dcterms:created xsi:type="dcterms:W3CDTF">2022-08-17T13:54:01Z</dcterms:created>
  <dcterms:modified xsi:type="dcterms:W3CDTF">2022-10-13T07:48:39Z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0x010100A5BF1C78D9F64B679A5EBDE1C6598EBC0100805A93FB8862F140B33542D8538F4668</vt:lpwstr>
  </property>
  <property fmtid="{D5CDD505-2E9C-101B-9397-08002B2CF9AE}" pid="3" name="HOGovernmentSecurityClassification">
    <vt:lpwstr>6;#Official|14c80daa-741b-422c-9722-f71693c9ede4</vt:lpwstr>
  </property>
  <property fmtid="{D5CDD505-2E9C-101B-9397-08002B2CF9AE}" pid="4" name="OrganisationalUnit">
    <vt:lpwstr>8;#MMO|3dd1941a-77ab-4417-a830-fb2a710a0fe0</vt:lpwstr>
  </property>
  <property fmtid="{D5CDD505-2E9C-101B-9397-08002B2CF9AE}" pid="5" name="MediaServiceImageTags">
    <vt:lpwstr/>
  </property>
  <property fmtid="{D5CDD505-2E9C-101B-9397-08002B2CF9AE}" pid="6" name="HOCopyrightLevel">
    <vt:lpwstr>7;#Crown|69589897-2828-4761-976e-717fd8e631c9</vt:lpwstr>
  </property>
  <property fmtid="{D5CDD505-2E9C-101B-9397-08002B2CF9AE}" pid="7" name="HOSiteType">
    <vt:lpwstr>10;#Team|ff0485df-0575-416f-802f-e999165821b7</vt:lpwstr>
  </property>
  <property fmtid="{D5CDD505-2E9C-101B-9397-08002B2CF9AE}" pid="8" name="InformationType">
    <vt:lpwstr/>
  </property>
  <property fmtid="{D5CDD505-2E9C-101B-9397-08002B2CF9AE}" pid="9" name="Distribution">
    <vt:lpwstr>9;#External|1104eb68-55d8-494f-b6ba-c5473579de73</vt:lpwstr>
  </property>
</Properties>
</file>